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74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3" r:id="rId1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2015.09.28.</a:t>
            </a:fld>
            <a:endParaRPr lang="hu-H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2015.09.28.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2015.09.28.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2015.09.28.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2015.09.28.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2015.09.28.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2015.09.28.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2015.09.28.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2015.09.28.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2015.09.28.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2015.09.28.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F4919B-4047-4DB1-8B39-23A42AEBA556}" type="datetimeFigureOut">
              <a:rPr lang="hu-HU" smtClean="0"/>
              <a:t>2015.09.28.</a:t>
            </a:fld>
            <a:endParaRPr lang="hu-H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lfiHRw1a_U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851648" cy="1828800"/>
          </a:xfrm>
        </p:spPr>
        <p:txBody>
          <a:bodyPr/>
          <a:lstStyle/>
          <a:p>
            <a:r>
              <a:rPr lang="hu-HU" dirty="0"/>
              <a:t>V</a:t>
            </a:r>
            <a:r>
              <a:rPr lang="hu-HU" dirty="0" smtClean="0"/>
              <a:t>ízlábnyom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39552" y="2348880"/>
            <a:ext cx="7854696" cy="2088232"/>
          </a:xfrm>
        </p:spPr>
        <p:txBody>
          <a:bodyPr>
            <a:normAutofit/>
          </a:bodyPr>
          <a:lstStyle/>
          <a:p>
            <a:r>
              <a:rPr lang="hu-HU" dirty="0" smtClean="0"/>
              <a:t>Tantárgy: </a:t>
            </a:r>
            <a:r>
              <a:rPr lang="hu-HU" dirty="0" err="1" smtClean="0"/>
              <a:t>Környezetgazdaságtan</a:t>
            </a:r>
            <a:endParaRPr lang="hu-HU" dirty="0" smtClean="0"/>
          </a:p>
          <a:p>
            <a:r>
              <a:rPr lang="hu-HU" dirty="0" smtClean="0"/>
              <a:t>Előadó: Horváth Bálint</a:t>
            </a:r>
          </a:p>
          <a:p>
            <a:r>
              <a:rPr lang="hu-HU" dirty="0" smtClean="0"/>
              <a:t>Gazdálkodás és Szervezéstudományok </a:t>
            </a:r>
          </a:p>
          <a:p>
            <a:r>
              <a:rPr lang="hu-HU" dirty="0" smtClean="0"/>
              <a:t>Doktori Iskola</a:t>
            </a:r>
            <a:endParaRPr lang="hu-HU" dirty="0"/>
          </a:p>
        </p:txBody>
      </p:sp>
      <p:pic>
        <p:nvPicPr>
          <p:cNvPr id="16386" name="Picture 2" descr="http://www.ng.hu/Foto/Cikkkepek/02/0203_vizlabnyom/iStock_000003714221.jpg?NodeProperty=Size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79085"/>
            <a:ext cx="3779912" cy="297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4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Vízjáradék-együttható (VJE)</a:t>
            </a:r>
            <a:endParaRPr lang="hu-H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182" y="2132856"/>
            <a:ext cx="6194041" cy="1448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artalom helye 6"/>
          <p:cNvSpPr>
            <a:spLocks noGrp="1"/>
          </p:cNvSpPr>
          <p:nvPr>
            <p:ph sz="half" idx="2"/>
          </p:nvPr>
        </p:nvSpPr>
        <p:spPr>
          <a:xfrm>
            <a:off x="683568" y="1920085"/>
            <a:ext cx="6696744" cy="4434840"/>
          </a:xfrm>
        </p:spPr>
        <p:txBody>
          <a:bodyPr/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pPr marL="0" indent="0">
              <a:buNone/>
            </a:pPr>
            <a:r>
              <a:rPr lang="hu-HU" sz="1800" dirty="0" smtClean="0"/>
              <a:t>Forrás: Vízérték és vízvagyon értékelés, </a:t>
            </a:r>
            <a:r>
              <a:rPr lang="hu-HU" sz="1800" dirty="0" err="1" smtClean="0"/>
              <a:t>Fogarassy-Neubauer</a:t>
            </a:r>
            <a:r>
              <a:rPr lang="hu-HU" sz="1800" dirty="0" smtClean="0"/>
              <a:t>, 2013</a:t>
            </a:r>
            <a:endParaRPr lang="hu-HU" sz="18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17" y="3789039"/>
            <a:ext cx="6285564" cy="1345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899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pPr marL="0" indent="0">
              <a:buNone/>
            </a:pPr>
            <a:r>
              <a:rPr lang="hu-HU" sz="1800" dirty="0" smtClean="0"/>
              <a:t>Forrás: Vízérték </a:t>
            </a:r>
            <a:r>
              <a:rPr lang="hu-HU" sz="1800" dirty="0"/>
              <a:t>és vízvagyon értékelés, </a:t>
            </a:r>
            <a:r>
              <a:rPr lang="hu-HU" sz="1800" dirty="0" err="1" smtClean="0"/>
              <a:t>Fogarassy-Neubauer</a:t>
            </a:r>
            <a:r>
              <a:rPr lang="hu-HU" sz="1800" dirty="0" smtClean="0"/>
              <a:t>, 2013</a:t>
            </a:r>
            <a:endParaRPr lang="hu-HU" sz="1800" dirty="0"/>
          </a:p>
          <a:p>
            <a:endParaRPr lang="hu-H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208912" cy="4527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375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pPr marL="0" indent="0">
              <a:buNone/>
            </a:pPr>
            <a:endParaRPr lang="hu-HU" sz="1800" dirty="0" smtClean="0"/>
          </a:p>
          <a:p>
            <a:pPr marL="0" indent="0">
              <a:buNone/>
            </a:pPr>
            <a:endParaRPr lang="hu-HU" sz="3500" dirty="0"/>
          </a:p>
          <a:p>
            <a:pPr marL="0" indent="0">
              <a:buNone/>
            </a:pPr>
            <a:r>
              <a:rPr lang="hu-HU" sz="1800" dirty="0" smtClean="0"/>
              <a:t>                Forrás: Vízérték </a:t>
            </a:r>
            <a:r>
              <a:rPr lang="hu-HU" sz="1800" dirty="0"/>
              <a:t>és vízvagyon értékelés, </a:t>
            </a:r>
            <a:r>
              <a:rPr lang="hu-HU" sz="1800" dirty="0" err="1" smtClean="0"/>
              <a:t>Fogarassy-Neubauer</a:t>
            </a:r>
            <a:r>
              <a:rPr lang="hu-HU" sz="1800" dirty="0" smtClean="0"/>
              <a:t>, 2013</a:t>
            </a:r>
            <a:endParaRPr lang="hu-HU" sz="1800" dirty="0"/>
          </a:p>
          <a:p>
            <a:endParaRPr lang="hu-H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0123"/>
            <a:ext cx="8175117" cy="5037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16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1.bp.blogspot.com/_3uDgLEKQHVA/TCaOpWXfbEI/AAAAAAAAAnw/gLeMh-TZrIk/s1600/Inception+1+capture+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530352" y="1196752"/>
            <a:ext cx="7772400" cy="1482440"/>
          </a:xfrm>
        </p:spPr>
        <p:txBody>
          <a:bodyPr/>
          <a:lstStyle/>
          <a:p>
            <a:pPr algn="ctr"/>
            <a:r>
              <a:rPr lang="hu-HU" dirty="0" smtClean="0"/>
              <a:t>Köszönöm a </a:t>
            </a:r>
            <a:r>
              <a:rPr lang="hu-HU" dirty="0" smtClean="0"/>
              <a:t>megtisztelő figyelmet</a:t>
            </a:r>
            <a:r>
              <a:rPr lang="hu-HU" dirty="0" smtClean="0"/>
              <a:t>!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>
                <a:hlinkClick r:id="rId3"/>
              </a:rPr>
              <a:t>https://</a:t>
            </a:r>
            <a:r>
              <a:rPr lang="hu-HU" smtClean="0">
                <a:hlinkClick r:id="rId3"/>
              </a:rPr>
              <a:t>www.youtube.com/watch?v=plfiHRw1a_U</a:t>
            </a:r>
            <a:endParaRPr lang="hu-HU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598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Az Európai Unió Vízfogyasztásának </a:t>
            </a:r>
            <a:r>
              <a:rPr lang="hu-HU" dirty="0" err="1" smtClean="0"/>
              <a:t>szektorális</a:t>
            </a:r>
            <a:r>
              <a:rPr lang="hu-HU" dirty="0" smtClean="0"/>
              <a:t> megoszlása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536504"/>
          </a:xfrm>
        </p:spPr>
        <p:txBody>
          <a:bodyPr>
            <a:normAutofit/>
          </a:bodyPr>
          <a:lstStyle/>
          <a:p>
            <a:r>
              <a:rPr lang="hu-HU" dirty="0" smtClean="0"/>
              <a:t>Energiatermelés: 44%</a:t>
            </a:r>
          </a:p>
          <a:p>
            <a:r>
              <a:rPr lang="hu-HU" dirty="0" smtClean="0"/>
              <a:t>Mezőgazdaság: 24% (1/3 kerül vissza, KAP)</a:t>
            </a:r>
          </a:p>
          <a:p>
            <a:r>
              <a:rPr lang="hu-HU" dirty="0" smtClean="0"/>
              <a:t>Lakossági ellátás: 21%</a:t>
            </a:r>
          </a:p>
          <a:p>
            <a:r>
              <a:rPr lang="hu-HU" dirty="0" smtClean="0"/>
              <a:t>Ipar: 11%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  </a:t>
            </a:r>
            <a:r>
              <a:rPr lang="hu-HU" sz="1600" dirty="0" smtClean="0"/>
              <a:t>Forrás: </a:t>
            </a:r>
            <a:r>
              <a:rPr lang="hu-HU" sz="1600" dirty="0" err="1" smtClean="0"/>
              <a:t>waterfootprint.org</a:t>
            </a:r>
            <a:endParaRPr lang="hu-HU" sz="1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37112"/>
            <a:ext cx="8746154" cy="1559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896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vízlábnyom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sz="2800" dirty="0"/>
              <a:t>A. Y. </a:t>
            </a:r>
            <a:r>
              <a:rPr lang="hu-HU" sz="2800" dirty="0" err="1"/>
              <a:t>Hoekstra</a:t>
            </a:r>
            <a:r>
              <a:rPr lang="hu-HU" sz="2800" dirty="0"/>
              <a:t> és A. K. </a:t>
            </a:r>
            <a:r>
              <a:rPr lang="hu-HU" sz="2800" dirty="0" err="1" smtClean="0"/>
              <a:t>Chapagain</a:t>
            </a:r>
            <a:endParaRPr lang="hu-HU" sz="2800" dirty="0" smtClean="0"/>
          </a:p>
          <a:p>
            <a:r>
              <a:rPr lang="hu-HU" sz="2800" dirty="0"/>
              <a:t>A vízlábnyom egy termék előállítása vagy szolgáltatás során felhasznált édesvíz abszolút mennyisége, ami kiterjed az elszennyezett vizek mérésére </a:t>
            </a:r>
            <a:r>
              <a:rPr lang="hu-HU" sz="2800" dirty="0" smtClean="0"/>
              <a:t>is.</a:t>
            </a:r>
          </a:p>
          <a:p>
            <a:pPr lvl="1"/>
            <a:r>
              <a:rPr lang="hu-HU" sz="2400" dirty="0"/>
              <a:t>nem korlátozódik a </a:t>
            </a:r>
            <a:r>
              <a:rPr lang="hu-HU" sz="2400" dirty="0" smtClean="0"/>
              <a:t>kékvíz használatra</a:t>
            </a:r>
            <a:r>
              <a:rPr lang="hu-HU" sz="2400" dirty="0"/>
              <a:t>, hanem tartalmazza a zöld és szürke vízhasználatot is.</a:t>
            </a:r>
          </a:p>
          <a:p>
            <a:pPr lvl="1"/>
            <a:r>
              <a:rPr lang="hu-HU" sz="2400" dirty="0"/>
              <a:t>nem korlátozódik a közvetlen vízhasználatra, hanem tartalmazza a közvetett vízhasználatot is.</a:t>
            </a:r>
          </a:p>
          <a:p>
            <a:pPr lvl="1"/>
            <a:r>
              <a:rPr lang="hu-HU" sz="2400" dirty="0"/>
              <a:t>nem tartalmazza a </a:t>
            </a:r>
            <a:r>
              <a:rPr lang="hu-HU" sz="2400" dirty="0" smtClean="0"/>
              <a:t>kékvíz használatot</a:t>
            </a:r>
            <a:r>
              <a:rPr lang="hu-HU" sz="2400" dirty="0"/>
              <a:t>, amennyiben az visszakerül oda, ahonnan való.</a:t>
            </a:r>
          </a:p>
          <a:p>
            <a:endParaRPr lang="hu-HU" sz="2800" dirty="0" smtClean="0"/>
          </a:p>
        </p:txBody>
      </p:sp>
      <p:pic>
        <p:nvPicPr>
          <p:cNvPr id="4100" name="Picture 4" descr="http://www.raw.info/media/164327/raw_water_foot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0"/>
            <a:ext cx="5076056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11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Pontos definíció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i="1" dirty="0"/>
              <a:t>„A vízlábnyom egy </a:t>
            </a:r>
            <a:r>
              <a:rPr lang="hu-HU" i="1" dirty="0" err="1"/>
              <a:t>multiszektorális</a:t>
            </a:r>
            <a:r>
              <a:rPr lang="hu-HU" i="1" dirty="0"/>
              <a:t>, több dimenziós vízfelhasználási becslés. Megmutatja a termék vagy szolgáltatás előállításához használt abszolút vízmennyiséget a teljes életpályán nézve. Olyan pillanatnyi becslés, mely figyelembe veszi a termelési lánc minden elemének vízfogyasztását és vízszennyezését. Ezzel a módszerrel megállapítható a termékláncban részt vevő szereplők vízigénye, melynek következtében vízfogyasztással kapcsolatos felelősségük mértéke is nyilvánvalóvá válhat” </a:t>
            </a:r>
            <a:r>
              <a:rPr lang="hu-HU" dirty="0"/>
              <a:t>(</a:t>
            </a:r>
            <a:r>
              <a:rPr lang="hu-HU" dirty="0" err="1"/>
              <a:t>Fogarassy</a:t>
            </a:r>
            <a:r>
              <a:rPr lang="hu-HU" dirty="0"/>
              <a:t> </a:t>
            </a:r>
            <a:r>
              <a:rPr lang="hu-HU" dirty="0" smtClean="0"/>
              <a:t>- Neubauer</a:t>
            </a:r>
            <a:r>
              <a:rPr lang="hu-HU" dirty="0"/>
              <a:t>, </a:t>
            </a:r>
            <a:r>
              <a:rPr lang="hu-HU" dirty="0" smtClean="0"/>
              <a:t>2011)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95575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hu-HU" dirty="0" smtClean="0"/>
              <a:t>A vízlábnyom összetétele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 fontScale="25000" lnSpcReduction="20000"/>
          </a:bodyPr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sz="9800" dirty="0" smtClean="0"/>
          </a:p>
          <a:p>
            <a:endParaRPr lang="hu-HU" sz="9800" dirty="0"/>
          </a:p>
          <a:p>
            <a:endParaRPr lang="hu-HU" sz="9800" dirty="0" smtClean="0"/>
          </a:p>
          <a:p>
            <a:pPr marL="0" indent="0">
              <a:buNone/>
            </a:pPr>
            <a:r>
              <a:rPr lang="hu-HU" sz="9800" dirty="0" smtClean="0"/>
              <a:t>   </a:t>
            </a:r>
            <a:r>
              <a:rPr lang="hu-HU" sz="7200" dirty="0" smtClean="0"/>
              <a:t>Forrás: Neubauer, 2014</a:t>
            </a:r>
            <a:endParaRPr lang="hu-HU" sz="7200" dirty="0"/>
          </a:p>
          <a:p>
            <a:endParaRPr lang="hu-HU" dirty="0" smtClean="0"/>
          </a:p>
          <a:p>
            <a:endParaRPr lang="hu-HU" dirty="0" smtClean="0"/>
          </a:p>
          <a:p>
            <a:endParaRPr lang="hu-HU" sz="1800" dirty="0" smtClean="0"/>
          </a:p>
          <a:p>
            <a:pPr marL="0" indent="0">
              <a:buNone/>
            </a:pPr>
            <a:r>
              <a:rPr lang="hu-HU" sz="1600" dirty="0" smtClean="0"/>
              <a:t>          </a:t>
            </a:r>
            <a:endParaRPr lang="hu-HU" sz="1600" dirty="0"/>
          </a:p>
          <a:p>
            <a:pPr marL="0" indent="0">
              <a:buNone/>
            </a:pPr>
            <a:endParaRPr lang="hu-HU" sz="1600" dirty="0" smtClean="0"/>
          </a:p>
          <a:p>
            <a:pPr marL="0" indent="0">
              <a:buNone/>
            </a:pPr>
            <a:endParaRPr lang="hu-HU" sz="1600" dirty="0"/>
          </a:p>
          <a:p>
            <a:pPr marL="0" indent="0">
              <a:buNone/>
            </a:pPr>
            <a:endParaRPr lang="hu-HU" sz="1600" dirty="0" smtClean="0"/>
          </a:p>
          <a:p>
            <a:pPr marL="0" indent="0">
              <a:buNone/>
            </a:pPr>
            <a:endParaRPr lang="hu-HU" sz="1600" dirty="0"/>
          </a:p>
          <a:p>
            <a:pPr marL="0" indent="0">
              <a:buNone/>
            </a:pPr>
            <a:endParaRPr lang="hu-HU" sz="1800" dirty="0" smtClean="0"/>
          </a:p>
          <a:p>
            <a:pPr marL="0" indent="0">
              <a:buNone/>
            </a:pPr>
            <a:r>
              <a:rPr lang="hu-HU" sz="1600" dirty="0"/>
              <a:t> </a:t>
            </a:r>
            <a:r>
              <a:rPr lang="hu-HU" sz="1600" dirty="0" smtClean="0"/>
              <a:t>         </a:t>
            </a:r>
            <a:endParaRPr lang="hu-HU" sz="1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04" y="1916832"/>
            <a:ext cx="7590569" cy="383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890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virtuális víz áramlása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pPr marL="0" indent="0">
              <a:buNone/>
            </a:pPr>
            <a:endParaRPr lang="hu-HU" sz="1200" dirty="0" smtClean="0"/>
          </a:p>
          <a:p>
            <a:pPr marL="0" indent="0">
              <a:buNone/>
            </a:pPr>
            <a:r>
              <a:rPr lang="hu-HU" sz="1800" dirty="0" smtClean="0"/>
              <a:t>   Forrás: </a:t>
            </a:r>
            <a:r>
              <a:rPr lang="hu-HU" sz="1800" dirty="0" err="1" smtClean="0"/>
              <a:t>waterfootprint.org</a:t>
            </a:r>
            <a:endParaRPr lang="hu-HU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1844824"/>
            <a:ext cx="4464497" cy="4112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417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012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494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Módszertan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Láncösszegzés</a:t>
            </a:r>
          </a:p>
          <a:p>
            <a:pPr lvl="1"/>
            <a:r>
              <a:rPr lang="hu-HU" dirty="0" smtClean="0"/>
              <a:t>Egy termék jön létre</a:t>
            </a:r>
          </a:p>
          <a:p>
            <a:r>
              <a:rPr lang="hu-HU" dirty="0" smtClean="0"/>
              <a:t>Lépésenkénti</a:t>
            </a:r>
          </a:p>
          <a:p>
            <a:pPr lvl="1"/>
            <a:r>
              <a:rPr lang="hu-HU" dirty="0" smtClean="0"/>
              <a:t>Több alapanyagból egy késztermék</a:t>
            </a:r>
          </a:p>
          <a:p>
            <a:pPr lvl="1"/>
            <a:r>
              <a:rPr lang="hu-HU" dirty="0" smtClean="0"/>
              <a:t>Egy alapanyagból több késztermék</a:t>
            </a:r>
          </a:p>
          <a:p>
            <a:pPr lvl="1"/>
            <a:r>
              <a:rPr lang="hu-HU" dirty="0" smtClean="0"/>
              <a:t>Több alapanyagból több késztermék</a:t>
            </a:r>
            <a:endParaRPr lang="hu-HU" dirty="0"/>
          </a:p>
          <a:p>
            <a:endParaRPr lang="hu-HU" dirty="0"/>
          </a:p>
        </p:txBody>
      </p:sp>
      <p:pic>
        <p:nvPicPr>
          <p:cNvPr id="17410" name="Picture 2" descr="http://4.bp.blogspot.com/-ql5yH5Zmtk8/TcEd-7bpW9I/AAAAAAAAAG8/T5KwQv-wZ-0/s1600/Slogan%25402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836712"/>
            <a:ext cx="5076056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3136"/>
            <a:ext cx="9118811" cy="220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28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551</TotalTime>
  <Words>275</Words>
  <Application>Microsoft Office PowerPoint</Application>
  <PresentationFormat>Diavetítés a képernyőre (4:3 oldalarány)</PresentationFormat>
  <Paragraphs>112</Paragraphs>
  <Slides>13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4" baseType="lpstr">
      <vt:lpstr>Áramlás</vt:lpstr>
      <vt:lpstr>Vízlábnyom</vt:lpstr>
      <vt:lpstr>Az Európai Unió Vízfogyasztásának szektorális megoszlása</vt:lpstr>
      <vt:lpstr>A vízlábnyom</vt:lpstr>
      <vt:lpstr>Pontos definíció</vt:lpstr>
      <vt:lpstr>A vízlábnyom összetétele</vt:lpstr>
      <vt:lpstr>A virtuális víz áramlása</vt:lpstr>
      <vt:lpstr>PowerPoint bemutató</vt:lpstr>
      <vt:lpstr>PowerPoint bemutató</vt:lpstr>
      <vt:lpstr>Módszertan</vt:lpstr>
      <vt:lpstr>Vízjáradék-együttható (VJE)</vt:lpstr>
      <vt:lpstr>PowerPoint bemutató</vt:lpstr>
      <vt:lpstr>PowerPoint bemutató</vt:lpstr>
      <vt:lpstr>Köszönöm a megtisztelő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user</dc:creator>
  <cp:lastModifiedBy>user</cp:lastModifiedBy>
  <cp:revision>46</cp:revision>
  <dcterms:created xsi:type="dcterms:W3CDTF">2013-12-08T10:14:58Z</dcterms:created>
  <dcterms:modified xsi:type="dcterms:W3CDTF">2015-09-28T18:57:37Z</dcterms:modified>
</cp:coreProperties>
</file>